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18"/>
  </p:notesMasterIdLst>
  <p:sldIdLst>
    <p:sldId id="256" r:id="rId2"/>
    <p:sldId id="747" r:id="rId3"/>
    <p:sldId id="753" r:id="rId4"/>
    <p:sldId id="754" r:id="rId5"/>
    <p:sldId id="755" r:id="rId6"/>
    <p:sldId id="757" r:id="rId7"/>
    <p:sldId id="758" r:id="rId8"/>
    <p:sldId id="739" r:id="rId9"/>
    <p:sldId id="740" r:id="rId10"/>
    <p:sldId id="741" r:id="rId11"/>
    <p:sldId id="746" r:id="rId12"/>
    <p:sldId id="749" r:id="rId13"/>
    <p:sldId id="748" r:id="rId14"/>
    <p:sldId id="752" r:id="rId15"/>
    <p:sldId id="743" r:id="rId16"/>
    <p:sldId id="7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wart Schwartz" initials="" lastIdx="3" clrIdx="0"/>
  <p:cmAuthor id="1" name="Alina Zaidi" initials="AZ" lastIdx="1" clrIdx="1">
    <p:extLst>
      <p:ext uri="{19B8F6BF-5375-455C-9EA6-DF929625EA0E}">
        <p15:presenceInfo xmlns:p15="http://schemas.microsoft.com/office/powerpoint/2012/main" userId="Alina Zai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200"/>
    <a:srgbClr val="277082"/>
    <a:srgbClr val="429A70"/>
    <a:srgbClr val="DB7600"/>
    <a:srgbClr val="287835"/>
    <a:srgbClr val="355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76"/>
  </p:normalViewPr>
  <p:slideViewPr>
    <p:cSldViewPr snapToGrid="0" snapToObjects="1">
      <p:cViewPr varScale="1">
        <p:scale>
          <a:sx n="63" d="100"/>
          <a:sy n="63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Households Without Vehicles</a:t>
            </a:r>
          </a:p>
        </c:rich>
      </c:tx>
      <c:layout>
        <c:manualLayout>
          <c:xMode val="edge"/>
          <c:yMode val="edge"/>
          <c:x val="0.2975589690659165"/>
          <c:y val="3.402753487464063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9639210209575612"/>
          <c:y val="0.14934343509518774"/>
          <c:w val="0.66046422153454409"/>
          <c:h val="0.6068243719310912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Sheet1!$B$6:$B$11</c:f>
              <c:strCache>
                <c:ptCount val="6"/>
                <c:pt idx="0">
                  <c:v>District of Columbia</c:v>
                </c:pt>
                <c:pt idx="1">
                  <c:v>Arlington, VA</c:v>
                </c:pt>
                <c:pt idx="2">
                  <c:v>San Francisco, CA</c:v>
                </c:pt>
                <c:pt idx="3">
                  <c:v>Portland, OR</c:v>
                </c:pt>
                <c:pt idx="4">
                  <c:v>Milwaukee, WI</c:v>
                </c:pt>
                <c:pt idx="5">
                  <c:v>Seattle, WA</c:v>
                </c:pt>
              </c:strCache>
            </c:strRef>
          </c:cat>
          <c:val>
            <c:numRef>
              <c:f>Sheet1!$C$6:$C$11</c:f>
              <c:numCache>
                <c:formatCode>General</c:formatCode>
                <c:ptCount val="6"/>
                <c:pt idx="0">
                  <c:v>36.9</c:v>
                </c:pt>
                <c:pt idx="1">
                  <c:v>12.4</c:v>
                </c:pt>
                <c:pt idx="2">
                  <c:v>28.6</c:v>
                </c:pt>
                <c:pt idx="3">
                  <c:v>14</c:v>
                </c:pt>
                <c:pt idx="4">
                  <c:v>21.4</c:v>
                </c:pt>
                <c:pt idx="5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25-4E41-BF0E-73E4DE1E9D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33043264"/>
        <c:axId val="1"/>
      </c:barChart>
      <c:catAx>
        <c:axId val="633043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</a:t>
                </a:r>
              </a:p>
            </c:rich>
          </c:tx>
          <c:layout>
            <c:manualLayout>
              <c:xMode val="edge"/>
              <c:yMode val="edge"/>
              <c:x val="0.57177997977372197"/>
              <c:y val="0.8790446509282163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33043264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2C088-97C7-574A-95CD-F8005EDEB95B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57D18-37E9-D341-B6AC-DCB7D58325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85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Layout for title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57D18-37E9-D341-B6AC-DCB7D583256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3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Layout for a concluding</a:t>
            </a:r>
            <a:r>
              <a:rPr lang="en-US" baseline="0" dirty="0"/>
              <a:t> slide – potential info to include: thank </a:t>
            </a:r>
            <a:r>
              <a:rPr lang="en-US" baseline="0" dirty="0" err="1"/>
              <a:t>you’s</a:t>
            </a:r>
            <a:r>
              <a:rPr lang="en-US" baseline="0" dirty="0"/>
              <a:t>, contact info,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57D18-37E9-D341-B6AC-DCB7D58325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4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7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15567" y="1064800"/>
            <a:ext cx="8330400" cy="4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0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15600" y="719633"/>
            <a:ext cx="11360800" cy="1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32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7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6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3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5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0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1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10669-B035-244B-9BF5-17C8EFA326D7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1EEDF-D512-D549-82DE-896ED1A36B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6" r:id="rId12"/>
    <p:sldLayoutId id="21474837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eyonddc/36004295036/in/photolist-WRzqxw-217jKhr-HPeyD5-27VwgNW-bhHDvz-2bsgqB7-mEYx4D-nEa3Vq-Zdwrpo-qnCuW1-DK8rHd-26xCEGt-MVH5HU-prm7kq-yZWS3L-22vNDtv-6LBdfV-FmLBsD-KQVKEE-25bgFWN-dLmQ8S-kPHuz4-mWYrDJ-dRMh4q-YcdSJ7-Jx5Cbs-jv2fQY-29v3raC-FeLit1-DT8AAq-2aPnzbV-Uaor3H-fNLqPa-JZx6tH-nK53HV-Kiwzoz-ejUCqH-EANVxE-ZQyfPd-eabMn1-piNxXk-GFdnj4-o8Crrk-YMFNK9-un6rFN-fNxK7s-jhgtks-ZbLcFC-nwDMtm-ea6adM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heryl@smartergrowth.ne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www.smartergrowth.ne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3077309" cy="6858000"/>
          </a:xfrm>
          <a:prstGeom prst="rect">
            <a:avLst/>
          </a:prstGeom>
          <a:solidFill>
            <a:srgbClr val="277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139" y="6080211"/>
            <a:ext cx="4662543" cy="56586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077308" y="0"/>
            <a:ext cx="0" cy="6858000"/>
          </a:xfrm>
          <a:prstGeom prst="line">
            <a:avLst/>
          </a:prstGeom>
          <a:ln w="57150">
            <a:solidFill>
              <a:srgbClr val="F85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2733" y="33657"/>
            <a:ext cx="8881534" cy="327059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Winning parking reform campaigns:</a:t>
            </a:r>
            <a:br>
              <a:rPr lang="en-US" sz="6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900" dirty="0">
                <a:solidFill>
                  <a:schemeClr val="accent1">
                    <a:lumMod val="75000"/>
                  </a:schemeClr>
                </a:solidFill>
              </a:rPr>
              <a:t>Lessons from DC zoning &amp; parking cash-out</a:t>
            </a:r>
            <a:br>
              <a:rPr lang="en-US" b="1" dirty="0"/>
            </a:br>
            <a:endParaRPr lang="en-US" sz="2800" dirty="0">
              <a:solidFill>
                <a:srgbClr val="27708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3700" y="4932385"/>
            <a:ext cx="319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Railvolution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October 21, 2021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Cheryl Cort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Policy Director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Coalition for Smarter Growth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49" t="16945" b="38098"/>
          <a:stretch/>
        </p:blipFill>
        <p:spPr>
          <a:xfrm>
            <a:off x="6912128" y="2827866"/>
            <a:ext cx="5212139" cy="31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8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31800"/>
            <a:ext cx="10515600" cy="6773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 Campaign (2014-2020)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877623"/>
            <a:ext cx="6375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Sustainable DC Omnibus Act of 2013 includes pre-tax transit benefits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Natural Allies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Expert volunteers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Washington Area Bicyclist Association (WABA)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All Walks DC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DC Sierra Club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Black Women Bike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Bike &amp; Pedestrian Advisory Councils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(Workforce Development groups)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Online survey of our members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Businesses with a sustainability interest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DC Department of Transportation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Education and research on pre-tax transit benefits &amp; parking cash-out from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TransitCenter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54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12631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Public Outreach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0" y="-171573"/>
            <a:ext cx="3376930" cy="70721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2924" y="1663334"/>
            <a:ext cx="81235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Focus Group – tested how to talk about the idea of parking cash-out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“Parking cash-out” vs. “</a:t>
            </a:r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  <a:t>flexible commuter benefits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Inclusive language &amp;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Avoid “fairness”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Walk or bike commute benefits are perceived as </a:t>
            </a:r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  <a:t>unfair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058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5816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Earned Media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360" y="1187526"/>
            <a:ext cx="5638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B9BD5">
                    <a:lumMod val="75000"/>
                  </a:srgbClr>
                </a:solidFill>
              </a:rPr>
              <a:t>Press release, outreach to local public radio station, 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B9BD5">
                    <a:lumMod val="75000"/>
                  </a:srgbClr>
                </a:solidFill>
              </a:rPr>
              <a:t>Greater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</a:rPr>
              <a:t>Greater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</a:rPr>
              <a:t> Washington blog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B9BD5">
                    <a:lumMod val="75000"/>
                  </a:srgbClr>
                </a:solidFill>
              </a:rPr>
              <a:t>Business-sponsored think tank blog hit piece (negative)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558428"/>
            <a:ext cx="5882640" cy="3222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7840" y="5379338"/>
            <a:ext cx="5344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85200"/>
                </a:solidFill>
              </a:rPr>
              <a:t>WAMU LOCAL NEWS | SEP 25, 2017</a:t>
            </a:r>
          </a:p>
          <a:p>
            <a:r>
              <a:rPr lang="en-US" dirty="0">
                <a:solidFill>
                  <a:srgbClr val="F85200"/>
                </a:solidFill>
              </a:rPr>
              <a:t>“Business Groups Attack D.C.’s Parking Cash-Out Proposal”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6847840" y="4103258"/>
            <a:ext cx="5567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85200"/>
                </a:solidFill>
              </a:rPr>
              <a:t>WAMU LOCAL NEWS | MAY 17, 2017</a:t>
            </a:r>
          </a:p>
          <a:p>
            <a:r>
              <a:rPr lang="en-US" dirty="0">
                <a:solidFill>
                  <a:srgbClr val="F85200"/>
                </a:solidFill>
              </a:rPr>
              <a:t>“Sneaker Subsidy? New Proposal Would Give Cash To Commuters Who Don’t Drive”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60" y="4103258"/>
            <a:ext cx="54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85200"/>
                </a:solidFill>
              </a:rPr>
              <a:t>DC Policy Center / </a:t>
            </a:r>
            <a:r>
              <a:rPr lang="en-US" dirty="0" err="1">
                <a:solidFill>
                  <a:srgbClr val="F85200"/>
                </a:solidFill>
              </a:rPr>
              <a:t>Yesim</a:t>
            </a:r>
            <a:r>
              <a:rPr lang="en-US" dirty="0">
                <a:solidFill>
                  <a:srgbClr val="F85200"/>
                </a:solidFill>
              </a:rPr>
              <a:t> </a:t>
            </a:r>
            <a:r>
              <a:rPr lang="en-US" dirty="0" err="1">
                <a:solidFill>
                  <a:srgbClr val="F85200"/>
                </a:solidFill>
              </a:rPr>
              <a:t>Sayin</a:t>
            </a:r>
            <a:r>
              <a:rPr lang="en-US" dirty="0">
                <a:solidFill>
                  <a:srgbClr val="F85200"/>
                </a:solidFill>
              </a:rPr>
              <a:t> Taylor / JUNE 6, 2017</a:t>
            </a:r>
          </a:p>
          <a:p>
            <a:r>
              <a:rPr lang="en-US" dirty="0">
                <a:solidFill>
                  <a:srgbClr val="F85200"/>
                </a:solidFill>
              </a:rPr>
              <a:t>“The demographics of walking and biking to work tell yet another story of gentrification”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360" y="5384454"/>
            <a:ext cx="6202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85200"/>
                </a:solidFill>
              </a:rPr>
              <a:t>Greater </a:t>
            </a:r>
            <a:r>
              <a:rPr lang="en-US" dirty="0" err="1">
                <a:solidFill>
                  <a:srgbClr val="F85200"/>
                </a:solidFill>
              </a:rPr>
              <a:t>Greater</a:t>
            </a:r>
            <a:r>
              <a:rPr lang="en-US" dirty="0">
                <a:solidFill>
                  <a:srgbClr val="F85200"/>
                </a:solidFill>
              </a:rPr>
              <a:t> Washington </a:t>
            </a:r>
          </a:p>
          <a:p>
            <a:r>
              <a:rPr lang="en-US" dirty="0">
                <a:solidFill>
                  <a:srgbClr val="F85200"/>
                </a:solidFill>
              </a:rPr>
              <a:t>“Walk, bike, and transit benefits boost people of all incomes”</a:t>
            </a:r>
          </a:p>
          <a:p>
            <a:r>
              <a:rPr lang="en-US" dirty="0">
                <a:solidFill>
                  <a:srgbClr val="F85200"/>
                </a:solidFill>
              </a:rPr>
              <a:t>By Patrick </a:t>
            </a:r>
            <a:r>
              <a:rPr lang="en-US" dirty="0" err="1">
                <a:solidFill>
                  <a:srgbClr val="F85200"/>
                </a:solidFill>
              </a:rPr>
              <a:t>McAnaney</a:t>
            </a:r>
            <a:r>
              <a:rPr lang="en-US" dirty="0">
                <a:solidFill>
                  <a:srgbClr val="F85200"/>
                </a:solidFill>
              </a:rPr>
              <a:t> June 13, 2017</a:t>
            </a:r>
          </a:p>
        </p:txBody>
      </p:sp>
    </p:spTree>
    <p:extLst>
      <p:ext uri="{BB962C8B-B14F-4D97-AF65-F5344CB8AC3E}">
        <p14:creationId xmlns:p14="http://schemas.microsoft.com/office/powerpoint/2010/main" val="1937804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24397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Business Outreach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468288"/>
            <a:ext cx="64922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This is a business regulation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Need employer letters in support (We got 19 letters, 5 testified)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Contact businesses leaders you know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Sustainability professionals (architecture, transportation consultants)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Universities – not friendly despite sustainability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Sought role models already doing it – only a few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Interviewed personnel directors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71" y="-152400"/>
            <a:ext cx="5187630" cy="6105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2200" y="6053667"/>
            <a:ext cx="444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Rush hour on the 15</a:t>
            </a:r>
            <a:r>
              <a:rPr lang="en-US" sz="1000" baseline="30000" dirty="0"/>
              <a:t>th</a:t>
            </a:r>
            <a:r>
              <a:rPr lang="en-US" sz="1000" dirty="0"/>
              <a:t> Street </a:t>
            </a:r>
            <a:r>
              <a:rPr lang="en-US" sz="1000" dirty="0" err="1"/>
              <a:t>cycletrack</a:t>
            </a:r>
            <a:r>
              <a:rPr lang="en-US" sz="1000" dirty="0"/>
              <a:t>. Credit: Beyond DC on </a:t>
            </a:r>
            <a:r>
              <a:rPr lang="en-US" sz="1000" dirty="0">
                <a:hlinkClick r:id="rId3"/>
              </a:rPr>
              <a:t>Flickr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3194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84200" y="123507"/>
            <a:ext cx="56134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Lobbying the bill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499" y="0"/>
            <a:ext cx="51455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160" y="1371086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Demonstrate public support for the bill through events, social media, and action alerts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Provide data, graphics, factsheets, responses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Engage legislators and their staff with your allies and their constituents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Continuously work with your legislator champion &amp; key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Mobilize &amp; prepare supporters for the hearing</a:t>
            </a:r>
          </a:p>
        </p:txBody>
      </p:sp>
    </p:spTree>
    <p:extLst>
      <p:ext uri="{BB962C8B-B14F-4D97-AF65-F5344CB8AC3E}">
        <p14:creationId xmlns:p14="http://schemas.microsoft.com/office/powerpoint/2010/main" val="1431737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" y="-159809"/>
            <a:ext cx="5850466" cy="286914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www.smartergrowth.net/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parkingcashout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Report &amp; Addendum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867" y="0"/>
            <a:ext cx="5300133" cy="6857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533" y="2425429"/>
            <a:ext cx="3276593" cy="43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3077309" cy="6858000"/>
          </a:xfrm>
          <a:prstGeom prst="rect">
            <a:avLst/>
          </a:prstGeom>
          <a:solidFill>
            <a:srgbClr val="2770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077308" y="0"/>
            <a:ext cx="0" cy="6858000"/>
          </a:xfrm>
          <a:prstGeom prst="line">
            <a:avLst/>
          </a:prstGeom>
          <a:ln w="57150">
            <a:solidFill>
              <a:srgbClr val="F85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4" y="365125"/>
            <a:ext cx="7974496" cy="976019"/>
          </a:xfrm>
        </p:spPr>
        <p:txBody>
          <a:bodyPr/>
          <a:lstStyle/>
          <a:p>
            <a:r>
              <a:rPr lang="en-US" dirty="0">
                <a:solidFill>
                  <a:srgbClr val="429A70"/>
                </a:solidFill>
                <a:latin typeface="Rockwell" panose="02060603020205020403" pitchFamily="18" charset="0"/>
              </a:rPr>
              <a:t>Questions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79304" y="2867026"/>
            <a:ext cx="7974496" cy="288184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77082"/>
                </a:solidFill>
              </a:rPr>
              <a:t>Cheryl Cort</a:t>
            </a:r>
          </a:p>
          <a:p>
            <a:pPr marL="0" indent="0">
              <a:buNone/>
            </a:pPr>
            <a:r>
              <a:rPr lang="en-US" dirty="0">
                <a:solidFill>
                  <a:srgbClr val="277082"/>
                </a:solidFill>
              </a:rPr>
              <a:t>Policy Director</a:t>
            </a:r>
          </a:p>
          <a:p>
            <a:pPr marL="0" indent="0">
              <a:buNone/>
            </a:pPr>
            <a:r>
              <a:rPr lang="en-US" dirty="0">
                <a:solidFill>
                  <a:srgbClr val="277082"/>
                </a:solidFill>
              </a:rPr>
              <a:t>Coalition for Smarter Growth</a:t>
            </a:r>
          </a:p>
          <a:p>
            <a:pPr marL="0" indent="0">
              <a:buNone/>
            </a:pPr>
            <a:r>
              <a:rPr lang="en-US" dirty="0">
                <a:solidFill>
                  <a:srgbClr val="277082"/>
                </a:solidFill>
                <a:hlinkClick r:id="rId3"/>
              </a:rPr>
              <a:t>cheryl@smartergrowth.net</a:t>
            </a:r>
            <a:endParaRPr lang="en-US" dirty="0">
              <a:solidFill>
                <a:srgbClr val="27708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277082"/>
                </a:solidFill>
                <a:hlinkClick r:id="rId4"/>
              </a:rPr>
              <a:t>www.smartergrowth.net</a:t>
            </a:r>
            <a:endParaRPr lang="en-US" dirty="0">
              <a:solidFill>
                <a:srgbClr val="27708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27708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139" y="6080211"/>
            <a:ext cx="4662543" cy="5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About the Coalition for Smarter Growth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741847"/>
            <a:ext cx="5176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The Coalition for Smarter Growth, the leading non-profit organization in the Washington, D.C. region advocating for walkable,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bikeable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inclusive, transit-oriented communities as the most sustainable and equitable way for the DC region to grow and provide opportunities for all.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641" y="1922222"/>
            <a:ext cx="3924559" cy="330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32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599" y="210397"/>
            <a:ext cx="1151466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Why DC is ripe for parking reforms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74133" y="1390521"/>
            <a:ext cx="570653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It’s a city-state (but no votes on Congress!)</a:t>
            </a:r>
          </a:p>
          <a:p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36% of households: no access to a vehicle</a:t>
            </a:r>
          </a:p>
          <a:p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18% walk/bike to work rate highest in 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4" t="23591" r="49" b="32958"/>
          <a:stretch/>
        </p:blipFill>
        <p:spPr>
          <a:xfrm>
            <a:off x="1575564" y="3869174"/>
            <a:ext cx="8805418" cy="28872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41532" y="1390521"/>
            <a:ext cx="567266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Top transit system &amp; ridership</a:t>
            </a:r>
          </a:p>
          <a:p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TOD/walk/bike policy priority/innovation</a:t>
            </a:r>
          </a:p>
          <a:p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Pre-tax transit benefits (2013)</a:t>
            </a:r>
          </a:p>
        </p:txBody>
      </p:sp>
    </p:spTree>
    <p:extLst>
      <p:ext uri="{BB962C8B-B14F-4D97-AF65-F5344CB8AC3E}">
        <p14:creationId xmlns:p14="http://schemas.microsoft.com/office/powerpoint/2010/main" val="191004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5678" y="202565"/>
            <a:ext cx="115740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Two big District of Columbia parking reform campaigns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752" y="1766096"/>
            <a:ext cx="11359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Zoning Update: 2008 – 2016    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Parking cash-out: 2017 - 2020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0859195"/>
              </p:ext>
            </p:extLst>
          </p:nvPr>
        </p:nvGraphicFramePr>
        <p:xfrm>
          <a:off x="286657" y="3422994"/>
          <a:ext cx="5441950" cy="335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7333" y="6456177"/>
            <a:ext cx="4021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Census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739" y="1346409"/>
            <a:ext cx="4772261" cy="45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0365" y="52152"/>
            <a:ext cx="9687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DC Zoning update campaign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95937" y="1369601"/>
            <a:ext cx="69765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 issues: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Parking requirements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Accessory Dwelling Units (ADUs)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Corner Stores</a:t>
            </a:r>
          </a:p>
          <a:p>
            <a:pPr marL="514350" indent="-514350">
              <a:buAutoNum type="arabicPeriod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43" y="3773729"/>
            <a:ext cx="2962913" cy="2962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533" y="1316397"/>
            <a:ext cx="5741587" cy="44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3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0365" y="-12935"/>
            <a:ext cx="9687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DC Zoning update campaign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96565" y="1100667"/>
            <a:ext cx="8695035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Mobilization Goals</a:t>
            </a:r>
          </a:p>
          <a:p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Educate public &amp; decision-makers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Recruit diverse group of residents to speak out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Partner with groups </a:t>
            </a:r>
          </a:p>
          <a:p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Tools &amp; metrics</a:t>
            </a:r>
          </a:p>
          <a:p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Office of Planning zoning workgroups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Engagement with supporters &amp; ANC Commissioners (neighborhood boards)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Trainings for testimony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Media outreach, blog posts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427" y="404399"/>
            <a:ext cx="2960062" cy="2960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654" y="3436254"/>
            <a:ext cx="4041608" cy="268632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907925" y="4941303"/>
            <a:ext cx="2167467" cy="1253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08985" y="6178951"/>
            <a:ext cx="3646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1958 zoning required this in traditional </a:t>
            </a:r>
            <a:r>
              <a:rPr lang="en-US" sz="1000" dirty="0" err="1"/>
              <a:t>rowhouse</a:t>
            </a:r>
            <a:r>
              <a:rPr lang="en-US" sz="1000" dirty="0"/>
              <a:t> neighborhoods</a:t>
            </a:r>
          </a:p>
        </p:txBody>
      </p:sp>
    </p:spTree>
    <p:extLst>
      <p:ext uri="{BB962C8B-B14F-4D97-AF65-F5344CB8AC3E}">
        <p14:creationId xmlns:p14="http://schemas.microsoft.com/office/powerpoint/2010/main" val="43219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0365" y="-12934"/>
            <a:ext cx="9687560" cy="1012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2016 zoning parking reforms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398108" y="902043"/>
            <a:ext cx="6231409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50% reduction in parking required within ½ mile of a Metro station or ¼ mile of major bus route (with RPP restriction);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Multi-family buildings: no requirement for building with 4 or few units; 1 space per 3 units after four units for larger buildings;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Single family dwellings retain 1 space per lot requirement but optional if there is no alley access;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Required parking may be satisfied through off-site or shared arrangements.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Special exception rather than variance for reducing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All parking requirements downtown eliminated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278" t="10997" b="14908"/>
          <a:stretch/>
        </p:blipFill>
        <p:spPr>
          <a:xfrm>
            <a:off x="6807260" y="134573"/>
            <a:ext cx="5606858" cy="6630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81067" y="6331466"/>
            <a:ext cx="291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WMATA Bus Priority Network</a:t>
            </a:r>
          </a:p>
        </p:txBody>
      </p:sp>
    </p:spTree>
    <p:extLst>
      <p:ext uri="{BB962C8B-B14F-4D97-AF65-F5344CB8AC3E}">
        <p14:creationId xmlns:p14="http://schemas.microsoft.com/office/powerpoint/2010/main" val="313320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74" y="4867741"/>
            <a:ext cx="2286000" cy="2202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333" y="130704"/>
            <a:ext cx="60198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What is parking cash-out?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0338" y="1074278"/>
            <a:ext cx="57488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Parking cash-out is the employer commute benefit practice of converting the value of a parking space subsidized by an employer to a cash benefit for the employee. </a:t>
            </a:r>
          </a:p>
          <a:p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In practical terms, it means someone who is offered a free parking space at work is able to flex the cost of the parking space toward another commute option, and keep the remaining cash.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002" y="4186768"/>
            <a:ext cx="2539682" cy="2539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903" y="4563375"/>
            <a:ext cx="1786467" cy="1786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332" y="643467"/>
            <a:ext cx="3860800" cy="193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9307" y="5329663"/>
            <a:ext cx="918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88667" y="2269067"/>
            <a:ext cx="1100665" cy="2294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5668">
            <a:off x="7522410" y="3332094"/>
            <a:ext cx="1203515" cy="1820652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4" idx="3"/>
          </p:cNvCxnSpPr>
          <p:nvPr/>
        </p:nvCxnSpPr>
        <p:spPr>
          <a:xfrm flipV="1">
            <a:off x="7510684" y="5445144"/>
            <a:ext cx="1317085" cy="11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11051" y="6086504"/>
            <a:ext cx="0" cy="380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39581" y="6484873"/>
            <a:ext cx="3471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739581" y="6178380"/>
            <a:ext cx="0" cy="288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77476" y="6467346"/>
            <a:ext cx="2083457" cy="0"/>
          </a:xfrm>
          <a:prstGeom prst="line">
            <a:avLst/>
          </a:prstGeom>
          <a:ln w="857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33370" y="5746930"/>
            <a:ext cx="274457" cy="0"/>
          </a:xfrm>
          <a:prstGeom prst="line">
            <a:avLst/>
          </a:prstGeom>
          <a:ln w="857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1686" y="2470415"/>
            <a:ext cx="1351280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38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3" y="1272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Why parking cash-out is important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733" y="1777383"/>
            <a:ext cx="3530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22% of commuters are only offered parking benefits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Cash-out results in 10-20% decrease in drive alone commute trips &amp; vehicle miles traveled.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533" y="1452831"/>
            <a:ext cx="7743223" cy="44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00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9772</TotalTime>
  <Words>857</Words>
  <Application>Microsoft Office PowerPoint</Application>
  <PresentationFormat>Widescreen</PresentationFormat>
  <Paragraphs>128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Rockwell</vt:lpstr>
      <vt:lpstr>Office Theme</vt:lpstr>
      <vt:lpstr>Winning parking reform campaigns: Lessons from DC zoning &amp; parking cash-out </vt:lpstr>
      <vt:lpstr>About the Coalition for Smarter Growth</vt:lpstr>
      <vt:lpstr>Why DC is ripe for parking reforms</vt:lpstr>
      <vt:lpstr>PowerPoint Presentation</vt:lpstr>
      <vt:lpstr>PowerPoint Presentation</vt:lpstr>
      <vt:lpstr>PowerPoint Presentation</vt:lpstr>
      <vt:lpstr>PowerPoint Presentation</vt:lpstr>
      <vt:lpstr>What is parking cash-out?</vt:lpstr>
      <vt:lpstr>Why parking cash-out is important</vt:lpstr>
      <vt:lpstr>The Campaign (2014-2020) </vt:lpstr>
      <vt:lpstr>Public Outreach</vt:lpstr>
      <vt:lpstr>Earned Media</vt:lpstr>
      <vt:lpstr>Business Outreach</vt:lpstr>
      <vt:lpstr>Lobbying the bill </vt:lpstr>
      <vt:lpstr>www.smartergrowth.net/ parkingcashout/  Report &amp; Addendum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Aimee Custis</dc:creator>
  <cp:lastModifiedBy>Cheryl Cort</cp:lastModifiedBy>
  <cp:revision>237</cp:revision>
  <dcterms:created xsi:type="dcterms:W3CDTF">2015-12-09T21:40:28Z</dcterms:created>
  <dcterms:modified xsi:type="dcterms:W3CDTF">2021-10-22T15:33:55Z</dcterms:modified>
</cp:coreProperties>
</file>